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87" autoAdjust="0"/>
    <p:restoredTop sz="94660"/>
  </p:normalViewPr>
  <p:slideViewPr>
    <p:cSldViewPr>
      <p:cViewPr varScale="1">
        <p:scale>
          <a:sx n="73" d="100"/>
          <a:sy n="73" d="100"/>
        </p:scale>
        <p:origin x="-11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D682BC-6239-4218-A084-6322DEFEB548}" type="datetimeFigureOut">
              <a:rPr lang="ru-RU" smtClean="0"/>
              <a:pPr/>
              <a:t>21.08.2020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C6F42B-3534-416A-8448-FA3A6CBC247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Пайдалану</a:t>
            </a:r>
            <a:r>
              <a:rPr lang="ru-RU" dirty="0" smtClean="0"/>
              <a:t> </a:t>
            </a:r>
            <a:r>
              <a:rPr lang="ru-RU" dirty="0" err="1" smtClean="0"/>
              <a:t>коэффициенті</a:t>
            </a:r>
            <a:r>
              <a:rPr lang="ru-RU" dirty="0" smtClean="0"/>
              <a:t> </a:t>
            </a:r>
            <a:r>
              <a:rPr lang="ru-RU" dirty="0" err="1" smtClean="0"/>
              <a:t>әдісімен жасанды</a:t>
            </a:r>
            <a:r>
              <a:rPr lang="ru-RU" dirty="0" smtClean="0"/>
              <a:t> </a:t>
            </a:r>
            <a:r>
              <a:rPr lang="ru-RU" dirty="0" err="1" smtClean="0"/>
              <a:t>жарықтандыруды есептеу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Жары</a:t>
            </a:r>
            <a:r>
              <a:rPr lang="kk-KZ" dirty="0" smtClean="0"/>
              <a:t>қтандыру қондырғыларын жобалау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775542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Бастапқы деректер</a:t>
            </a:r>
            <a:r>
              <a:rPr lang="ru-RU" sz="3200" dirty="0" smtClean="0"/>
              <a:t> 1,2 </a:t>
            </a:r>
            <a:r>
              <a:rPr lang="ru-RU" sz="3200" dirty="0" err="1" smtClean="0"/>
              <a:t>кестелерде</a:t>
            </a:r>
            <a:r>
              <a:rPr lang="ru-RU" sz="3200" dirty="0" smtClean="0"/>
              <a:t> </a:t>
            </a:r>
            <a:r>
              <a:rPr lang="ru-RU" sz="3200" dirty="0" err="1" smtClean="0"/>
              <a:t>келтірілген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09" y="1857364"/>
          <a:ext cx="8072493" cy="3143272"/>
        </p:xfrm>
        <a:graphic>
          <a:graphicData uri="http://schemas.openxmlformats.org/drawingml/2006/table">
            <a:tbl>
              <a:tblPr/>
              <a:tblGrid>
                <a:gridCol w="1737472"/>
                <a:gridCol w="624983"/>
                <a:gridCol w="635104"/>
                <a:gridCol w="637635"/>
                <a:gridCol w="627514"/>
                <a:gridCol w="637635"/>
                <a:gridCol w="638479"/>
                <a:gridCol w="627514"/>
                <a:gridCol w="629201"/>
                <a:gridCol w="639321"/>
                <a:gridCol w="637635"/>
              </a:tblGrid>
              <a:tr h="349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Бөлме өлшемі: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Көру жұмысының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разряды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II,a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III,a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IV,a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II,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III,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IV,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V,a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V,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IV,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III,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5" y="1357297"/>
          <a:ext cx="8286806" cy="4076279"/>
        </p:xfrm>
        <a:graphic>
          <a:graphicData uri="http://schemas.openxmlformats.org/drawingml/2006/table">
            <a:tbl>
              <a:tblPr/>
              <a:tblGrid>
                <a:gridCol w="1547229"/>
                <a:gridCol w="660625"/>
                <a:gridCol w="661489"/>
                <a:gridCol w="661489"/>
                <a:gridCol w="651966"/>
                <a:gridCol w="651966"/>
                <a:gridCol w="764523"/>
                <a:gridCol w="764523"/>
                <a:gridCol w="764523"/>
                <a:gridCol w="764523"/>
                <a:gridCol w="393950"/>
              </a:tblGrid>
              <a:tr h="239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Шам</a:t>
                      </a:r>
                      <a:r>
                        <a:rPr lang="kk-KZ" sz="1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түрі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ДРИ-125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ДРИ-175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ДРИ-250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ДРЛ-250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ДРЛ-400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ДНаТ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-70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ДНаТ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-100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ДРИ-125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ДРИ-175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ДНаТ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-70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Шырақ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саны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Шағылысу коэффициенттері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600" baseline="-250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600" baseline="-25000" dirty="0" err="1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600" baseline="-25000" dirty="0" err="1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oboiman.ru/wp-content/uploads/1/1/5/1159a30957fe12246aa301a1c9ae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500042"/>
            <a:ext cx="6667500" cy="57816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5072074"/>
            <a:ext cx="2428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 –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бөлме биіктігі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 – ұзындығы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В - ені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400" dirty="0" err="1" smtClean="0">
                <a:latin typeface="Times New Roman"/>
                <a:ea typeface="Times New Roman"/>
                <a:cs typeface="Times New Roman"/>
              </a:rPr>
              <a:t>Көру жұмысының </a:t>
            </a:r>
            <a:r>
              <a:rPr lang="ru-RU" sz="5400" dirty="0" smtClean="0">
                <a:latin typeface="Times New Roman"/>
                <a:ea typeface="Times New Roman"/>
                <a:cs typeface="Times New Roman"/>
              </a:rPr>
              <a:t>разряды</a:t>
            </a:r>
            <a:br>
              <a:rPr lang="ru-RU" sz="5400" dirty="0" smtClean="0">
                <a:latin typeface="Times New Roman"/>
                <a:ea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Көру жұмысының дәрежесін анықтайтын негізгі</a:t>
            </a:r>
            <a:r>
              <a:rPr lang="ru-RU" dirty="0" smtClean="0"/>
              <a:t> фактор - </a:t>
            </a:r>
            <a:r>
              <a:rPr lang="ru-RU" dirty="0" err="1" smtClean="0"/>
              <a:t>бұл</a:t>
            </a:r>
            <a:r>
              <a:rPr lang="ru-RU" dirty="0" smtClean="0"/>
              <a:t>, </a:t>
            </a:r>
            <a:r>
              <a:rPr lang="ru-RU" dirty="0" err="1" smtClean="0"/>
              <a:t>ең алдымен</a:t>
            </a:r>
            <a:r>
              <a:rPr lang="ru-RU" dirty="0" smtClean="0"/>
              <a:t>, </a:t>
            </a:r>
            <a:r>
              <a:rPr lang="ru-RU" b="1" dirty="0" err="1" smtClean="0"/>
              <a:t>жұмыс орнын</a:t>
            </a:r>
            <a:r>
              <a:rPr lang="ru-RU" b="1" dirty="0" smtClean="0"/>
              <a:t> </a:t>
            </a:r>
            <a:r>
              <a:rPr lang="ru-RU" b="1" dirty="0" err="1" smtClean="0"/>
              <a:t>жарықтандырудың қарқындылығы</a:t>
            </a:r>
            <a:r>
              <a:rPr lang="ru-RU" dirty="0" smtClean="0"/>
              <a:t>, </a:t>
            </a:r>
            <a:r>
              <a:rPr lang="ru-RU" dirty="0" err="1" smtClean="0"/>
              <a:t>өйткені қызметкердің көзіне түсетін жүктеме </a:t>
            </a:r>
            <a:r>
              <a:rPr lang="ru-RU" dirty="0" smtClean="0"/>
              <a:t>осы </a:t>
            </a:r>
            <a:r>
              <a:rPr lang="ru-RU" dirty="0" err="1" smtClean="0"/>
              <a:t>шамаға байланысты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Еңбекті қорғау саласына</a:t>
            </a:r>
            <a:r>
              <a:rPr lang="ru-RU" dirty="0" smtClean="0"/>
              <a:t> </a:t>
            </a:r>
            <a:r>
              <a:rPr lang="ru-RU" dirty="0" err="1" smtClean="0"/>
              <a:t>қатысты еңбек заңнамасы жұмыс берушіні</a:t>
            </a:r>
            <a:r>
              <a:rPr lang="ru-RU" dirty="0" smtClean="0"/>
              <a:t> </a:t>
            </a:r>
            <a:r>
              <a:rPr lang="ru-RU" dirty="0" err="1" smtClean="0"/>
              <a:t>қызметкерлердің денсаулығын сақтау үшін оңтайлы жұмыс жағдайларын жасауға міндеттейді</a:t>
            </a:r>
            <a:r>
              <a:rPr lang="ru-RU" dirty="0" smtClean="0"/>
              <a:t>. </a:t>
            </a:r>
            <a:r>
              <a:rPr lang="ru-RU" dirty="0" err="1" smtClean="0"/>
              <a:t>Жұмысшылардың әл-ауқаты туралы</a:t>
            </a:r>
            <a:r>
              <a:rPr lang="ru-RU" dirty="0" smtClean="0"/>
              <a:t> </a:t>
            </a:r>
            <a:r>
              <a:rPr lang="ru-RU" dirty="0" err="1" smtClean="0"/>
              <a:t>ойлана</a:t>
            </a:r>
            <a:r>
              <a:rPr lang="ru-RU" dirty="0" smtClean="0"/>
              <a:t> </a:t>
            </a:r>
            <a:r>
              <a:rPr lang="ru-RU" dirty="0" err="1" smtClean="0"/>
              <a:t>отырып</a:t>
            </a:r>
            <a:r>
              <a:rPr lang="ru-RU" dirty="0" smtClean="0"/>
              <a:t>, </a:t>
            </a:r>
            <a:r>
              <a:rPr lang="ru-RU" dirty="0" err="1" smtClean="0"/>
              <a:t>көру туралы</a:t>
            </a:r>
            <a:r>
              <a:rPr lang="ru-RU" dirty="0" smtClean="0"/>
              <a:t> </a:t>
            </a:r>
            <a:r>
              <a:rPr lang="ru-RU" dirty="0" err="1" smtClean="0"/>
              <a:t>ұмытпаңыз: көптеген мамандықтар адамның </a:t>
            </a:r>
            <a:r>
              <a:rPr lang="ru-RU" dirty="0" smtClean="0"/>
              <a:t>ДК </a:t>
            </a:r>
            <a:r>
              <a:rPr lang="ru-RU" dirty="0" err="1" smtClean="0"/>
              <a:t>мониторының алдында</a:t>
            </a:r>
            <a:r>
              <a:rPr lang="ru-RU" dirty="0" smtClean="0"/>
              <a:t> </a:t>
            </a:r>
            <a:r>
              <a:rPr lang="ru-RU" dirty="0" err="1" smtClean="0"/>
              <a:t>үздіксіз болуын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назар</a:t>
            </a:r>
            <a:r>
              <a:rPr lang="ru-RU" dirty="0" smtClean="0"/>
              <a:t> </a:t>
            </a:r>
            <a:r>
              <a:rPr lang="ru-RU" dirty="0" err="1" smtClean="0"/>
              <a:t>аударуды</a:t>
            </a:r>
            <a:r>
              <a:rPr lang="ru-RU" dirty="0" smtClean="0"/>
              <a:t> </a:t>
            </a:r>
            <a:r>
              <a:rPr lang="ru-RU" dirty="0" err="1" smtClean="0"/>
              <a:t>қажет ететін</a:t>
            </a:r>
            <a:r>
              <a:rPr lang="ru-RU" dirty="0" smtClean="0"/>
              <a:t> </a:t>
            </a:r>
            <a:r>
              <a:rPr lang="ru-RU" dirty="0" err="1" smtClean="0"/>
              <a:t>жабдықпен байланысын</a:t>
            </a:r>
            <a:r>
              <a:rPr lang="ru-RU" dirty="0" smtClean="0"/>
              <a:t> </a:t>
            </a:r>
            <a:r>
              <a:rPr lang="ru-RU" dirty="0" err="1" smtClean="0"/>
              <a:t>білдіреді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/>
          </a:bodyPr>
          <a:lstStyle/>
          <a:p>
            <a:r>
              <a:rPr lang="ru-RU" dirty="0" err="1" smtClean="0"/>
              <a:t>Дұрыс жарықтандыру қызметкерлердің көру қабілетін сақтауға көмектеседі: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</a:t>
            </a:r>
            <a:r>
              <a:rPr lang="ru-RU" dirty="0" err="1" smtClean="0">
                <a:solidFill>
                  <a:srgbClr val="FF0000"/>
                </a:solidFill>
              </a:rPr>
              <a:t>тұрғын үй-жайларда </a:t>
            </a:r>
            <a:r>
              <a:rPr lang="ru-RU" dirty="0" err="1" smtClean="0"/>
              <a:t>және </a:t>
            </a:r>
            <a:r>
              <a:rPr lang="ru-RU" dirty="0" err="1" smtClean="0">
                <a:solidFill>
                  <a:srgbClr val="FF0000"/>
                </a:solidFill>
              </a:rPr>
              <a:t>қоғамдық ғимараттарда</a:t>
            </a:r>
            <a:r>
              <a:rPr lang="ru-RU" dirty="0" err="1" smtClean="0"/>
              <a:t> </a:t>
            </a:r>
            <a:r>
              <a:rPr lang="ru-RU" u="sng" dirty="0" err="1" smtClean="0"/>
              <a:t>жалпы</a:t>
            </a:r>
            <a:r>
              <a:rPr lang="ru-RU" u="sng" dirty="0" smtClean="0"/>
              <a:t> </a:t>
            </a:r>
            <a:r>
              <a:rPr lang="ru-RU" u="sng" dirty="0" err="1" smtClean="0"/>
              <a:t>жарықтандыру </a:t>
            </a:r>
            <a:r>
              <a:rPr lang="ru-RU" dirty="0" err="1" smtClean="0"/>
              <a:t>жүйесі қолданылады.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        </a:t>
            </a:r>
            <a:r>
              <a:rPr lang="ru-RU" dirty="0" err="1" smtClean="0"/>
              <a:t>Бұл бүкіл бөлмені, сондай-ақ жұмыс беттерін</a:t>
            </a:r>
            <a:r>
              <a:rPr lang="ru-RU" dirty="0" smtClean="0"/>
              <a:t> </a:t>
            </a:r>
            <a:r>
              <a:rPr lang="ru-RU" dirty="0" err="1" smtClean="0"/>
              <a:t>жарықтандыруға көмектеседі.</a:t>
            </a:r>
            <a:r>
              <a:rPr lang="ru-RU" dirty="0" smtClean="0"/>
              <a:t>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жарықтандыру шамдары</a:t>
            </a:r>
            <a:r>
              <a:rPr lang="ru-RU" dirty="0" smtClean="0"/>
              <a:t> </a:t>
            </a:r>
            <a:r>
              <a:rPr lang="ru-RU" dirty="0" err="1" smtClean="0"/>
              <a:t>жоғарғы аймақта орналасады</a:t>
            </a:r>
            <a:r>
              <a:rPr lang="ru-RU" dirty="0" smtClean="0"/>
              <a:t> </a:t>
            </a:r>
            <a:r>
              <a:rPr lang="ru-RU" dirty="0" err="1" smtClean="0"/>
              <a:t>және оларды</a:t>
            </a:r>
            <a:r>
              <a:rPr lang="ru-RU" dirty="0" smtClean="0"/>
              <a:t> </a:t>
            </a:r>
            <a:r>
              <a:rPr lang="ru-RU" dirty="0" err="1" smtClean="0"/>
              <a:t>ғимараттың құрылыс негізіне</a:t>
            </a:r>
            <a:r>
              <a:rPr lang="ru-RU" dirty="0" smtClean="0"/>
              <a:t> </a:t>
            </a:r>
            <a:r>
              <a:rPr lang="ru-RU" dirty="0" err="1" smtClean="0"/>
              <a:t>тікелей</a:t>
            </a:r>
            <a:r>
              <a:rPr lang="ru-RU" dirty="0" smtClean="0"/>
              <a:t> </a:t>
            </a:r>
            <a:r>
              <a:rPr lang="ru-RU" dirty="0" err="1" smtClean="0"/>
              <a:t>төбеге, фермаларға, қабырғаларға, бағандарға немесе</a:t>
            </a:r>
            <a:r>
              <a:rPr lang="ru-RU" dirty="0" smtClean="0"/>
              <a:t> </a:t>
            </a:r>
            <a:r>
              <a:rPr lang="ru-RU" dirty="0" err="1" smtClean="0"/>
              <a:t>технологиялық өндірістік жабдықтарға, тросстарға және </a:t>
            </a:r>
            <a:r>
              <a:rPr lang="ru-RU" dirty="0" smtClean="0"/>
              <a:t>т. б. </a:t>
            </a:r>
            <a:r>
              <a:rPr lang="ru-RU" dirty="0" err="1" smtClean="0"/>
              <a:t>бекітеді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geotherma.okis.ru/file/geotherma/TYROLIA002.JPG"/>
          <p:cNvPicPr>
            <a:picLocks noChangeAspect="1" noChangeArrowheads="1"/>
          </p:cNvPicPr>
          <p:nvPr/>
        </p:nvPicPr>
        <p:blipFill>
          <a:blip r:embed="rId2"/>
          <a:srcRect l="28198" b="10156"/>
          <a:stretch>
            <a:fillRect/>
          </a:stretch>
        </p:blipFill>
        <p:spPr bwMode="auto">
          <a:xfrm>
            <a:off x="500034" y="2643182"/>
            <a:ext cx="4110570" cy="3857628"/>
          </a:xfrm>
          <a:prstGeom prst="rect">
            <a:avLst/>
          </a:prstGeom>
          <a:noFill/>
        </p:spPr>
      </p:pic>
      <p:pic>
        <p:nvPicPr>
          <p:cNvPr id="29700" name="Picture 4" descr="http://terra-led.ru/upload/iblock/e6f/e6f3b07d8cae510eeb15f06717462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928670"/>
            <a:ext cx="5382599" cy="2285992"/>
          </a:xfrm>
          <a:prstGeom prst="rect">
            <a:avLst/>
          </a:prstGeom>
          <a:noFill/>
        </p:spPr>
      </p:pic>
      <p:pic>
        <p:nvPicPr>
          <p:cNvPr id="29702" name="Picture 6" descr="https://electrikmaster.ru/wp-content/uploads/2018/01/Nastennyie-svetilniki-83-768x77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3071810"/>
            <a:ext cx="3344521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r>
              <a:rPr lang="ru-RU" dirty="0" err="1" smtClean="0"/>
              <a:t>ҚНжЕ </a:t>
            </a:r>
            <a:r>
              <a:rPr lang="ru-RU" dirty="0" smtClean="0"/>
              <a:t>23-05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b="1" dirty="0" smtClean="0"/>
              <a:t>А-В </a:t>
            </a:r>
            <a:r>
              <a:rPr lang="ru-RU" b="1" dirty="0" err="1" smtClean="0"/>
              <a:t>разрядтарының </a:t>
            </a:r>
            <a:r>
              <a:rPr lang="ru-RU" dirty="0" err="1" smtClean="0"/>
              <a:t>нақты көру жұмысы орын</a:t>
            </a:r>
            <a:r>
              <a:rPr lang="ru-RU" dirty="0" smtClean="0"/>
              <a:t> </a:t>
            </a:r>
            <a:r>
              <a:rPr lang="ru-RU" dirty="0" err="1" smtClean="0"/>
              <a:t>далатын</a:t>
            </a:r>
            <a:r>
              <a:rPr lang="ru-RU" dirty="0" smtClean="0"/>
              <a:t> </a:t>
            </a:r>
            <a:r>
              <a:rPr lang="ru-RU" dirty="0" err="1" smtClean="0"/>
              <a:t>қоғамдық ғимараттардың үй-жайларында </a:t>
            </a:r>
            <a:r>
              <a:rPr lang="ru-RU" dirty="0" smtClean="0"/>
              <a:t>(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кабинеттер</a:t>
            </a:r>
            <a:r>
              <a:rPr lang="ru-RU" dirty="0" smtClean="0"/>
              <a:t>, </a:t>
            </a:r>
            <a:r>
              <a:rPr lang="ru-RU" dirty="0" err="1" smtClean="0"/>
              <a:t>жұмыс бөлмелері</a:t>
            </a:r>
            <a:r>
              <a:rPr lang="ru-RU" dirty="0" smtClean="0"/>
              <a:t>, </a:t>
            </a:r>
            <a:r>
              <a:rPr lang="ru-RU" dirty="0" err="1" smtClean="0"/>
              <a:t>кітапханалар</a:t>
            </a:r>
            <a:r>
              <a:rPr lang="ru-RU" dirty="0" smtClean="0"/>
              <a:t> мен </a:t>
            </a:r>
            <a:r>
              <a:rPr lang="ru-RU" dirty="0" err="1" smtClean="0"/>
              <a:t>мұрағаттардың оқу залдары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т.б.) </a:t>
            </a:r>
            <a:r>
              <a:rPr lang="ru-RU" dirty="0" err="1" smtClean="0">
                <a:solidFill>
                  <a:srgbClr val="FF0000"/>
                </a:solidFill>
              </a:rPr>
              <a:t>аралас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жарықтандыру жүйесін </a:t>
            </a:r>
            <a:r>
              <a:rPr lang="ru-RU" dirty="0" err="1" smtClean="0"/>
              <a:t>пайдалану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. </a:t>
            </a:r>
            <a:r>
              <a:rPr lang="ru-RU" dirty="0" err="1" smtClean="0"/>
              <a:t>Көзге айтарлықтай жүктеме кезінде</a:t>
            </a:r>
            <a:r>
              <a:rPr lang="ru-RU" dirty="0" smtClean="0"/>
              <a:t> </a:t>
            </a:r>
            <a:r>
              <a:rPr lang="ru-RU" dirty="0" err="1" smtClean="0"/>
              <a:t>жоғары жарықтандыру талап</a:t>
            </a:r>
            <a:r>
              <a:rPr lang="ru-RU" dirty="0" smtClean="0"/>
              <a:t> </a:t>
            </a:r>
            <a:r>
              <a:rPr lang="ru-RU" dirty="0" err="1" smtClean="0"/>
              <a:t>етіледі</a:t>
            </a:r>
            <a:r>
              <a:rPr lang="ru-RU" dirty="0" smtClean="0"/>
              <a:t>. </a:t>
            </a:r>
            <a:r>
              <a:rPr lang="ru-RU" dirty="0" err="1" smtClean="0"/>
              <a:t>Аралас</a:t>
            </a:r>
            <a:r>
              <a:rPr lang="ru-RU" dirty="0" smtClean="0"/>
              <a:t> </a:t>
            </a:r>
            <a:r>
              <a:rPr lang="ru-RU" dirty="0" err="1" smtClean="0"/>
              <a:t>жүйе кезінде</a:t>
            </a:r>
            <a:r>
              <a:rPr lang="ru-RU" dirty="0" smtClean="0"/>
              <a:t> </a:t>
            </a:r>
            <a:r>
              <a:rPr lang="ru-RU" dirty="0" err="1" smtClean="0"/>
              <a:t>жергілікті</a:t>
            </a:r>
            <a:r>
              <a:rPr lang="ru-RU" dirty="0" smtClean="0"/>
              <a:t> </a:t>
            </a:r>
            <a:r>
              <a:rPr lang="ru-RU" dirty="0" err="1" smtClean="0"/>
              <a:t>жарықтандыру шамдары</a:t>
            </a:r>
            <a:r>
              <a:rPr lang="ru-RU" dirty="0" smtClean="0"/>
              <a:t> тек </a:t>
            </a:r>
            <a:r>
              <a:rPr lang="ru-RU" dirty="0" err="1" smtClean="0"/>
              <a:t>жұмыс орындарын</a:t>
            </a:r>
            <a:r>
              <a:rPr lang="ru-RU" dirty="0" smtClean="0"/>
              <a:t>, ал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жарықтандыру шамдары</a:t>
            </a:r>
            <a:r>
              <a:rPr lang="ru-RU" dirty="0" smtClean="0"/>
              <a:t> — </a:t>
            </a:r>
            <a:r>
              <a:rPr lang="ru-RU" dirty="0" err="1" smtClean="0"/>
              <a:t>барлық үй-жайларды</a:t>
            </a:r>
            <a:r>
              <a:rPr lang="ru-RU" dirty="0" smtClean="0"/>
              <a:t>, </a:t>
            </a:r>
            <a:r>
              <a:rPr lang="ru-RU" dirty="0" err="1" smtClean="0"/>
              <a:t>жұмыс орындарын</a:t>
            </a:r>
            <a:r>
              <a:rPr lang="ru-RU" dirty="0" smtClean="0"/>
              <a:t> </a:t>
            </a:r>
            <a:r>
              <a:rPr lang="ru-RU" dirty="0" err="1" smtClean="0"/>
              <a:t>және ең бастысы</a:t>
            </a:r>
            <a:r>
              <a:rPr lang="ru-RU" dirty="0" smtClean="0"/>
              <a:t> </a:t>
            </a:r>
            <a:r>
              <a:rPr lang="ru-RU" dirty="0" err="1" smtClean="0"/>
              <a:t>өту жолдарын</a:t>
            </a:r>
            <a:r>
              <a:rPr lang="ru-RU" dirty="0" smtClean="0"/>
              <a:t> </a:t>
            </a:r>
            <a:r>
              <a:rPr lang="ru-RU" dirty="0" err="1" smtClean="0"/>
              <a:t>жарықтандыруды қамтамасыз етеді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Аралас жарықтандыру жүйесі.</a:t>
            </a:r>
            <a:endParaRPr lang="ru-RU" dirty="0"/>
          </a:p>
        </p:txBody>
      </p:sp>
      <p:pic>
        <p:nvPicPr>
          <p:cNvPr id="32770" name="Picture 2" descr="https://locus-light.ru/images/cms/data/0_ofis/mestno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423626" cy="4014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/>
          <a:lstStyle/>
          <a:p>
            <a:r>
              <a:rPr lang="ru-RU" dirty="0" err="1" smtClean="0"/>
              <a:t>қоғамдық ғимараттардың өндірістік ғимараттардағы көру жұмыстарының деңгейі</a:t>
            </a:r>
            <a:r>
              <a:rPr lang="ru-RU" dirty="0" smtClean="0"/>
              <a:t> </a:t>
            </a:r>
            <a:r>
              <a:rPr lang="kk-KZ" b="1" dirty="0" smtClean="0"/>
              <a:t>І</a:t>
            </a:r>
            <a:r>
              <a:rPr lang="en-US" b="1" dirty="0" smtClean="0"/>
              <a:t>-</a:t>
            </a:r>
            <a:r>
              <a:rPr lang="ru-RU" b="1" dirty="0" err="1" smtClean="0"/>
              <a:t>ден</a:t>
            </a:r>
            <a:r>
              <a:rPr lang="ru-RU" b="1" dirty="0" smtClean="0"/>
              <a:t> </a:t>
            </a:r>
            <a:r>
              <a:rPr lang="en-US" b="1" dirty="0" smtClean="0"/>
              <a:t>IV-</a:t>
            </a:r>
            <a:r>
              <a:rPr lang="ru-RU" b="1" dirty="0" err="1" smtClean="0"/>
              <a:t>ге</a:t>
            </a:r>
            <a:r>
              <a:rPr lang="ru-RU" b="1" dirty="0" smtClean="0"/>
              <a:t> </a:t>
            </a:r>
            <a:r>
              <a:rPr lang="ru-RU" b="1" dirty="0" err="1" smtClean="0"/>
              <a:t>дейін</a:t>
            </a:r>
            <a:r>
              <a:rPr lang="ru-RU" b="1" dirty="0" smtClean="0"/>
              <a:t> </a:t>
            </a:r>
            <a:r>
              <a:rPr lang="ru-RU" b="1" dirty="0" err="1" smtClean="0"/>
              <a:t>өзгереді </a:t>
            </a:r>
            <a:r>
              <a:rPr lang="ru-RU" dirty="0" smtClean="0"/>
              <a:t>(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киім</a:t>
            </a:r>
            <a:r>
              <a:rPr lang="ru-RU" dirty="0" smtClean="0"/>
              <a:t>, </a:t>
            </a:r>
            <a:r>
              <a:rPr lang="ru-RU" dirty="0" err="1" smtClean="0"/>
              <a:t>сағат, теледидар</a:t>
            </a:r>
            <a:r>
              <a:rPr lang="ru-RU" dirty="0" smtClean="0"/>
              <a:t>, </a:t>
            </a:r>
            <a:r>
              <a:rPr lang="ru-RU" dirty="0" err="1" smtClean="0"/>
              <a:t>радиоаппаратураны</a:t>
            </a:r>
            <a:r>
              <a:rPr lang="ru-RU" dirty="0" smtClean="0"/>
              <a:t> </a:t>
            </a:r>
            <a:r>
              <a:rPr lang="ru-RU" dirty="0" err="1" smtClean="0"/>
              <a:t>жөндеу және </a:t>
            </a:r>
            <a:r>
              <a:rPr lang="ru-RU" dirty="0" smtClean="0"/>
              <a:t>т.б.). </a:t>
            </a:r>
            <a:r>
              <a:rPr lang="ru-RU" dirty="0" err="1" smtClean="0"/>
              <a:t>Бұл жағдайда </a:t>
            </a:r>
            <a:r>
              <a:rPr lang="ru-RU" dirty="0" smtClean="0"/>
              <a:t>да </a:t>
            </a:r>
            <a:r>
              <a:rPr lang="ru-RU" dirty="0" err="1" smtClean="0"/>
              <a:t>аралас</a:t>
            </a:r>
            <a:r>
              <a:rPr lang="ru-RU" dirty="0" smtClean="0"/>
              <a:t> </a:t>
            </a:r>
            <a:r>
              <a:rPr lang="ru-RU" dirty="0" err="1" smtClean="0"/>
              <a:t>жарықтандыру жүйесін қолдану керек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r>
              <a:rPr lang="ru-RU" dirty="0" err="1" smtClean="0"/>
              <a:t>Сонымен</a:t>
            </a:r>
            <a:r>
              <a:rPr lang="ru-RU" dirty="0" smtClean="0"/>
              <a:t>, </a:t>
            </a:r>
            <a:r>
              <a:rPr lang="ru-RU" dirty="0" err="1" smtClean="0"/>
              <a:t>қызметкерлердің көру органдарының қалыпты жұмысын сақтау үшін өндірістік жарықтандыру қолданыстағы </a:t>
            </a:r>
            <a:r>
              <a:rPr lang="ru-RU" dirty="0" err="1" smtClean="0">
                <a:solidFill>
                  <a:srgbClr val="FF0000"/>
                </a:solidFill>
              </a:rPr>
              <a:t>санитарлық және құрылыс нормаларына</a:t>
            </a:r>
            <a:r>
              <a:rPr lang="ru-RU" dirty="0" smtClean="0"/>
              <a:t> </a:t>
            </a:r>
            <a:r>
              <a:rPr lang="ru-RU" dirty="0" err="1" smtClean="0"/>
              <a:t>сәйкес белгіленеді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СанПиН</a:t>
            </a:r>
            <a:r>
              <a:rPr lang="ru-RU" dirty="0" smtClean="0"/>
              <a:t> 2.2.4.3359-16 "</a:t>
            </a:r>
            <a:r>
              <a:rPr lang="ru-RU" dirty="0" err="1" smtClean="0"/>
              <a:t>жұмыс орындарындағы физикалық факторларға қойылатын санитарлық-эпидемиологиялық талаптар</a:t>
            </a:r>
            <a:r>
              <a:rPr lang="ru-RU" dirty="0" smtClean="0"/>
              <a:t>" "</a:t>
            </a:r>
            <a:r>
              <a:rPr lang="ru-RU" u="sng" dirty="0" smtClean="0"/>
              <a:t>КӨРУ ЖҰМЫСЫНЫҢ РАЗРЯДЫ</a:t>
            </a:r>
            <a:r>
              <a:rPr lang="ru-RU" dirty="0" smtClean="0"/>
              <a:t>"</a:t>
            </a:r>
            <a:r>
              <a:rPr lang="ru-RU" dirty="0" err="1" smtClean="0"/>
              <a:t>терминін</a:t>
            </a:r>
            <a:r>
              <a:rPr lang="ru-RU" dirty="0" smtClean="0"/>
              <a:t> </a:t>
            </a:r>
            <a:r>
              <a:rPr lang="ru-RU" dirty="0" err="1" smtClean="0"/>
              <a:t>енгізді</a:t>
            </a:r>
            <a:r>
              <a:rPr lang="ru-RU" dirty="0" smtClean="0"/>
              <a:t>. </a:t>
            </a:r>
            <a:r>
              <a:rPr lang="ru-RU" dirty="0" err="1" smtClean="0"/>
              <a:t>Бұл ажырату</a:t>
            </a:r>
            <a:r>
              <a:rPr lang="ru-RU" dirty="0" smtClean="0"/>
              <a:t> </a:t>
            </a:r>
            <a:r>
              <a:rPr lang="ru-RU" dirty="0" err="1" smtClean="0"/>
              <a:t>объектісінің минималды</a:t>
            </a:r>
            <a:r>
              <a:rPr lang="ru-RU" dirty="0" smtClean="0"/>
              <a:t> </a:t>
            </a:r>
            <a:r>
              <a:rPr lang="ru-RU" dirty="0" err="1" smtClean="0"/>
              <a:t>мөлшерінің көру органдарынан</a:t>
            </a:r>
            <a:r>
              <a:rPr lang="ru-RU" dirty="0" smtClean="0"/>
              <a:t> </a:t>
            </a:r>
            <a:r>
              <a:rPr lang="ru-RU" dirty="0" err="1" smtClean="0"/>
              <a:t>ажырату</a:t>
            </a:r>
            <a:r>
              <a:rPr lang="ru-RU" dirty="0" smtClean="0"/>
              <a:t> </a:t>
            </a:r>
            <a:r>
              <a:rPr lang="ru-RU" dirty="0" err="1" smtClean="0"/>
              <a:t>объектісіне</a:t>
            </a:r>
            <a:r>
              <a:rPr lang="ru-RU" dirty="0" smtClean="0"/>
              <a:t> </a:t>
            </a:r>
            <a:r>
              <a:rPr lang="ru-RU" dirty="0" err="1" smtClean="0"/>
              <a:t>дейінгі</a:t>
            </a:r>
            <a:r>
              <a:rPr lang="ru-RU" dirty="0" smtClean="0"/>
              <a:t> </a:t>
            </a:r>
            <a:r>
              <a:rPr lang="ru-RU" dirty="0" err="1" smtClean="0"/>
              <a:t>қашықтыққа қатынасы;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r>
              <a:rPr lang="ru-RU" dirty="0" err="1" smtClean="0"/>
              <a:t>СНиП</a:t>
            </a:r>
            <a:r>
              <a:rPr lang="ru-RU" dirty="0" smtClean="0"/>
              <a:t>  2.04-05-2002  «</a:t>
            </a:r>
            <a:r>
              <a:rPr lang="ru-RU" dirty="0" err="1" smtClean="0"/>
              <a:t>Табиғи және жасанды</a:t>
            </a:r>
            <a:r>
              <a:rPr lang="ru-RU" dirty="0" smtClean="0"/>
              <a:t> </a:t>
            </a:r>
            <a:r>
              <a:rPr lang="ru-RU" dirty="0" err="1" smtClean="0"/>
              <a:t>жарықтандыру </a:t>
            </a:r>
            <a:r>
              <a:rPr lang="ru-RU" dirty="0" smtClean="0"/>
              <a:t>" </a:t>
            </a:r>
            <a:r>
              <a:rPr lang="ru-RU" dirty="0" err="1" smtClean="0"/>
              <a:t>көру жұмысының </a:t>
            </a:r>
            <a:r>
              <a:rPr lang="ru-RU" dirty="0" smtClean="0"/>
              <a:t>разряды мен </a:t>
            </a:r>
            <a:r>
              <a:rPr lang="ru-RU" dirty="0" err="1" smtClean="0"/>
              <a:t>бөлімшесінің қалай сипатталатынын</a:t>
            </a:r>
            <a:r>
              <a:rPr lang="ru-RU" dirty="0" smtClean="0"/>
              <a:t> </a:t>
            </a:r>
            <a:r>
              <a:rPr lang="ru-RU" dirty="0" err="1" smtClean="0"/>
              <a:t>түсіндіреді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Көру жұмысының </a:t>
            </a:r>
            <a:r>
              <a:rPr lang="ru-RU" u="sng" dirty="0" smtClean="0"/>
              <a:t>разряды</a:t>
            </a:r>
            <a:r>
              <a:rPr lang="ru-RU" dirty="0" smtClean="0"/>
              <a:t> </a:t>
            </a:r>
            <a:r>
              <a:rPr lang="ru-RU" dirty="0" err="1" smtClean="0"/>
              <a:t>ажырату</a:t>
            </a:r>
            <a:r>
              <a:rPr lang="ru-RU" dirty="0" smtClean="0"/>
              <a:t> </a:t>
            </a:r>
            <a:r>
              <a:rPr lang="ru-RU" dirty="0" err="1" smtClean="0"/>
              <a:t>объектісінің </a:t>
            </a:r>
            <a:r>
              <a:rPr lang="ru-RU" b="1" dirty="0" err="1" smtClean="0"/>
              <a:t>мөлшерімен</a:t>
            </a:r>
            <a:r>
              <a:rPr lang="ru-RU" dirty="0" err="1" smtClean="0"/>
              <a:t> анықталады</a:t>
            </a:r>
            <a:r>
              <a:rPr lang="ru-RU" dirty="0" smtClean="0"/>
              <a:t>, </a:t>
            </a:r>
            <a:r>
              <a:rPr lang="ru-RU" dirty="0" err="1" smtClean="0"/>
              <a:t>яғни ол</a:t>
            </a:r>
            <a:r>
              <a:rPr lang="ru-RU" dirty="0" smtClean="0"/>
              <a:t> </a:t>
            </a:r>
            <a:r>
              <a:rPr lang="ru-RU" dirty="0" err="1" smtClean="0"/>
              <a:t>орындалатын</a:t>
            </a:r>
            <a:r>
              <a:rPr lang="ru-RU" dirty="0" smtClean="0"/>
              <a:t> </a:t>
            </a:r>
            <a:r>
              <a:rPr lang="ru-RU" dirty="0" err="1" smtClean="0"/>
              <a:t>визуалды</a:t>
            </a:r>
            <a:r>
              <a:rPr lang="ru-RU" dirty="0" smtClean="0"/>
              <a:t> </a:t>
            </a:r>
            <a:r>
              <a:rPr lang="ru-RU" dirty="0" err="1" smtClean="0"/>
              <a:t>жұмыстың дәлдігіне байланысты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оның </a:t>
            </a:r>
            <a:r>
              <a:rPr lang="ru-RU" u="sng" dirty="0" err="1" smtClean="0"/>
              <a:t>подразряды</a:t>
            </a:r>
            <a:r>
              <a:rPr lang="ru-RU" dirty="0" smtClean="0"/>
              <a:t> </a:t>
            </a:r>
            <a:r>
              <a:rPr lang="ru-RU" dirty="0" err="1" smtClean="0"/>
              <a:t>айырмашылық объектісінің </a:t>
            </a:r>
            <a:r>
              <a:rPr lang="ru-RU" dirty="0" smtClean="0"/>
              <a:t>фоны мен </a:t>
            </a:r>
            <a:r>
              <a:rPr lang="ru-RU" dirty="0" err="1" smtClean="0"/>
              <a:t>фонның жарықтығы арасындағы контрастпен</a:t>
            </a:r>
            <a:r>
              <a:rPr lang="ru-RU" dirty="0" smtClean="0"/>
              <a:t> </a:t>
            </a:r>
            <a:r>
              <a:rPr lang="ru-RU" dirty="0" err="1" smtClean="0"/>
              <a:t>анықталады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көптеген категориялар</a:t>
            </a:r>
            <a:r>
              <a:rPr lang="ru-RU" dirty="0" smtClean="0"/>
              <a:t> </a:t>
            </a:r>
            <a:r>
              <a:rPr lang="ru-RU" dirty="0" err="1" smtClean="0"/>
              <a:t>үшін төрт </a:t>
            </a:r>
            <a:r>
              <a:rPr lang="ru-RU" dirty="0" smtClean="0"/>
              <a:t>разряд бел</a:t>
            </a:r>
            <a:r>
              <a:rPr lang="kk-KZ" dirty="0" smtClean="0"/>
              <a:t>гілі</a:t>
            </a:r>
            <a:r>
              <a:rPr lang="ru-RU" dirty="0" smtClean="0"/>
              <a:t>: </a:t>
            </a:r>
            <a:r>
              <a:rPr lang="ru-RU" dirty="0" smtClean="0">
                <a:solidFill>
                  <a:srgbClr val="FF0000"/>
                </a:solidFill>
              </a:rPr>
              <a:t>а, б, в, г.</a:t>
            </a:r>
            <a:r>
              <a:rPr lang="ru-RU" dirty="0" smtClean="0"/>
              <a:t> 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u="sng" dirty="0" smtClean="0"/>
              <a:t>"а" </a:t>
            </a:r>
            <a:r>
              <a:rPr lang="ru-RU" u="sng" dirty="0" err="1" smtClean="0"/>
              <a:t>белгісі</a:t>
            </a:r>
            <a:r>
              <a:rPr lang="ru-RU" u="sng" dirty="0" smtClean="0"/>
              <a:t> </a:t>
            </a:r>
            <a:r>
              <a:rPr lang="ru-RU" u="sng" dirty="0" err="1" smtClean="0"/>
              <a:t>айырмашылық объектісінің фонмен</a:t>
            </a:r>
            <a:r>
              <a:rPr lang="ru-RU" u="sng" dirty="0" smtClean="0"/>
              <a:t> контрасты </a:t>
            </a:r>
            <a:r>
              <a:rPr lang="ru-RU" u="sng" dirty="0" err="1" smtClean="0"/>
              <a:t>кішкентай</a:t>
            </a:r>
            <a:r>
              <a:rPr lang="ru-RU" u="sng" dirty="0" smtClean="0"/>
              <a:t>, ал </a:t>
            </a:r>
            <a:r>
              <a:rPr lang="ru-RU" u="sng" dirty="0" err="1" smtClean="0"/>
              <a:t>фонның сипаттамасы</a:t>
            </a:r>
            <a:r>
              <a:rPr lang="ru-RU" u="sng" dirty="0" smtClean="0"/>
              <a:t> </a:t>
            </a:r>
            <a:r>
              <a:rPr lang="ru-RU" u="sng" dirty="0" err="1" smtClean="0"/>
              <a:t>қараңғы екенін</a:t>
            </a:r>
            <a:r>
              <a:rPr lang="ru-RU" u="sng" dirty="0" smtClean="0"/>
              <a:t> </a:t>
            </a:r>
            <a:r>
              <a:rPr lang="ru-RU" u="sng" dirty="0" err="1" smtClean="0"/>
              <a:t>білдіреді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/>
          <a:lstStyle/>
          <a:p>
            <a:r>
              <a:rPr lang="ru-RU" dirty="0" err="1" smtClean="0"/>
              <a:t>Енді</a:t>
            </a:r>
            <a:r>
              <a:rPr lang="ru-RU" dirty="0" smtClean="0"/>
              <a:t> </a:t>
            </a:r>
            <a:r>
              <a:rPr lang="ru-RU" dirty="0" err="1" smtClean="0"/>
              <a:t>көру жұмысының </a:t>
            </a:r>
            <a:r>
              <a:rPr lang="ru-RU" u="sng" dirty="0" err="1" smtClean="0"/>
              <a:t>разрядын</a:t>
            </a:r>
            <a:r>
              <a:rPr lang="ru-RU" u="sng" dirty="0" smtClean="0"/>
              <a:t> </a:t>
            </a:r>
            <a:r>
              <a:rPr lang="ru-RU" u="sng" dirty="0" err="1" smtClean="0"/>
              <a:t>қалай анықтауға болатындығы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сөйлесейік.</a:t>
            </a:r>
            <a:r>
              <a:rPr lang="ru-RU" dirty="0" smtClean="0"/>
              <a:t> </a:t>
            </a:r>
            <a:r>
              <a:rPr lang="ru-RU" dirty="0" err="1" smtClean="0"/>
              <a:t>Оның мәні келесі</a:t>
            </a:r>
            <a:r>
              <a:rPr lang="ru-RU" dirty="0" smtClean="0"/>
              <a:t> </a:t>
            </a:r>
            <a:r>
              <a:rPr lang="ru-RU" dirty="0" err="1" smtClean="0"/>
              <a:t>көрсеткіштер қатысатын есептеулер</a:t>
            </a:r>
            <a:r>
              <a:rPr lang="ru-RU" dirty="0" smtClean="0"/>
              <a:t> </a:t>
            </a:r>
            <a:r>
              <a:rPr lang="ru-RU" dirty="0" err="1" smtClean="0"/>
              <a:t>негізінде</a:t>
            </a:r>
            <a:r>
              <a:rPr lang="ru-RU" dirty="0" smtClean="0"/>
              <a:t> </a:t>
            </a:r>
            <a:r>
              <a:rPr lang="ru-RU" dirty="0" err="1" smtClean="0"/>
              <a:t>анықталады:</a:t>
            </a:r>
            <a:endParaRPr lang="ru-RU" dirty="0" smtClean="0"/>
          </a:p>
          <a:p>
            <a:r>
              <a:rPr lang="ru-RU" dirty="0" err="1" smtClean="0"/>
              <a:t>жұмыс барысында</a:t>
            </a:r>
            <a:r>
              <a:rPr lang="ru-RU" dirty="0" smtClean="0"/>
              <a:t> </a:t>
            </a:r>
            <a:r>
              <a:rPr lang="ru-RU" dirty="0" err="1" smtClean="0"/>
              <a:t>көру арқылы ажырату</a:t>
            </a:r>
            <a:r>
              <a:rPr lang="ru-RU" dirty="0" smtClean="0"/>
              <a:t> </a:t>
            </a:r>
            <a:r>
              <a:rPr lang="ru-RU" dirty="0" err="1" smtClean="0"/>
              <a:t>қажет объектінің ең кіші</a:t>
            </a:r>
            <a:r>
              <a:rPr lang="ru-RU" dirty="0" smtClean="0"/>
              <a:t> </a:t>
            </a:r>
            <a:r>
              <a:rPr lang="ru-RU" dirty="0" err="1" smtClean="0"/>
              <a:t>мөлшері.</a:t>
            </a:r>
            <a:r>
              <a:rPr lang="ru-RU" dirty="0" smtClean="0"/>
              <a:t> </a:t>
            </a:r>
            <a:r>
              <a:rPr lang="ru-RU" dirty="0" err="1" smtClean="0"/>
              <a:t>Келтірілген</a:t>
            </a:r>
            <a:r>
              <a:rPr lang="ru-RU" dirty="0" smtClean="0"/>
              <a:t> </a:t>
            </a:r>
            <a:r>
              <a:rPr lang="ru-RU" dirty="0" err="1" smtClean="0"/>
              <a:t>нормативтік</a:t>
            </a:r>
            <a:r>
              <a:rPr lang="ru-RU" dirty="0" smtClean="0"/>
              <a:t> </a:t>
            </a:r>
            <a:r>
              <a:rPr lang="ru-RU" dirty="0" err="1" smtClean="0"/>
              <a:t>актіде</a:t>
            </a:r>
            <a:r>
              <a:rPr lang="ru-RU" dirty="0" smtClean="0"/>
              <a:t> </a:t>
            </a:r>
            <a:r>
              <a:rPr lang="ru-RU" dirty="0" err="1" smtClean="0"/>
              <a:t>бұл көрсеткіш</a:t>
            </a:r>
            <a:r>
              <a:rPr lang="ru-RU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 </a:t>
            </a:r>
            <a:r>
              <a:rPr lang="ru-RU" dirty="0" err="1" smtClean="0"/>
              <a:t>белгісімен</a:t>
            </a:r>
            <a:r>
              <a:rPr lang="ru-RU" dirty="0" smtClean="0"/>
              <a:t> </a:t>
            </a:r>
            <a:r>
              <a:rPr lang="ru-RU" dirty="0" err="1" smtClean="0"/>
              <a:t>белгіленеді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көрсетілген объектінің қызметкердің көз деңгейінен қашықтығы.</a:t>
            </a:r>
            <a:r>
              <a:rPr lang="ru-RU" dirty="0" smtClean="0"/>
              <a:t> </a:t>
            </a:r>
            <a:r>
              <a:rPr lang="ru-RU" dirty="0" err="1" smtClean="0"/>
              <a:t>Келтірілген</a:t>
            </a:r>
            <a:r>
              <a:rPr lang="ru-RU" dirty="0" smtClean="0"/>
              <a:t> </a:t>
            </a:r>
            <a:r>
              <a:rPr lang="ru-RU" dirty="0" err="1" smtClean="0"/>
              <a:t>нормативтік</a:t>
            </a:r>
            <a:r>
              <a:rPr lang="ru-RU" dirty="0" smtClean="0"/>
              <a:t> </a:t>
            </a:r>
            <a:r>
              <a:rPr lang="ru-RU" dirty="0" err="1" smtClean="0"/>
              <a:t>актіде</a:t>
            </a:r>
            <a:r>
              <a:rPr lang="ru-RU" dirty="0" smtClean="0"/>
              <a:t> </a:t>
            </a:r>
            <a:r>
              <a:rPr lang="ru-RU" dirty="0" err="1" smtClean="0"/>
              <a:t>бұл көрсеткіш</a:t>
            </a:r>
            <a:r>
              <a:rPr lang="ru-RU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 </a:t>
            </a:r>
            <a:r>
              <a:rPr lang="ru-RU" dirty="0" err="1" smtClean="0"/>
              <a:t>белгісімен</a:t>
            </a:r>
            <a:r>
              <a:rPr lang="ru-RU" dirty="0" smtClean="0"/>
              <a:t> </a:t>
            </a:r>
            <a:r>
              <a:rPr lang="ru-RU" dirty="0" err="1" smtClean="0"/>
              <a:t>белгіленеді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Разрядтың нақты мәнін анықтау үшін</a:t>
            </a:r>
            <a:r>
              <a:rPr lang="ru-RU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 / I </a:t>
            </a:r>
            <a:r>
              <a:rPr lang="ru-RU" dirty="0" err="1" smtClean="0"/>
              <a:t>қатынасын </a:t>
            </a:r>
            <a:r>
              <a:rPr lang="ru-RU" dirty="0" smtClean="0"/>
              <a:t>табу </a:t>
            </a:r>
            <a:r>
              <a:rPr lang="ru-RU" dirty="0" err="1" smtClean="0"/>
              <a:t>керек</a:t>
            </a:r>
            <a:r>
              <a:rPr lang="ru-RU" dirty="0" smtClean="0"/>
              <a:t>, </a:t>
            </a:r>
            <a:r>
              <a:rPr lang="ru-RU" dirty="0" err="1" smtClean="0"/>
              <a:t>оның мәні қызметкер орындайтын</a:t>
            </a:r>
            <a:r>
              <a:rPr lang="ru-RU" dirty="0" smtClean="0"/>
              <a:t> </a:t>
            </a:r>
            <a:r>
              <a:rPr lang="ru-RU" dirty="0" err="1" smtClean="0"/>
              <a:t>көру жұмысының күрделілік санатын</a:t>
            </a:r>
            <a:r>
              <a:rPr lang="ru-RU" dirty="0" smtClean="0"/>
              <a:t> </a:t>
            </a:r>
            <a:r>
              <a:rPr lang="ru-RU" dirty="0" err="1" smtClean="0"/>
              <a:t>көрсетеді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Жарықтың шағылысу коэффициенті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Шағылысу коэффициенті</a:t>
            </a:r>
            <a:r>
              <a:rPr lang="ru-RU" dirty="0" err="1" smtClean="0"/>
              <a:t>-дененің оған түсетін сәулеленуді көрсету қабілетін сипаттайтын</a:t>
            </a:r>
            <a:r>
              <a:rPr lang="ru-RU" dirty="0" smtClean="0"/>
              <a:t> </a:t>
            </a:r>
            <a:r>
              <a:rPr lang="ru-RU" dirty="0" err="1" smtClean="0"/>
              <a:t>өлшемсіз физикалық шама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Шағылысқан </a:t>
            </a:r>
            <a:r>
              <a:rPr lang="ru-RU" dirty="0" smtClean="0"/>
              <a:t>(</a:t>
            </a:r>
            <a:r>
              <a:rPr lang="en-US" dirty="0" smtClean="0"/>
              <a:t>I) </a:t>
            </a:r>
            <a:r>
              <a:rPr lang="ru-RU" dirty="0" err="1" smtClean="0"/>
              <a:t>және </a:t>
            </a:r>
            <a:r>
              <a:rPr lang="ru-RU" dirty="0" err="1" smtClean="0"/>
              <a:t> бетке</a:t>
            </a:r>
            <a:r>
              <a:rPr lang="ru-RU" dirty="0" smtClean="0"/>
              <a:t> </a:t>
            </a:r>
            <a:r>
              <a:rPr lang="ru-RU" dirty="0" err="1" smtClean="0"/>
              <a:t>түсетін</a:t>
            </a:r>
            <a:r>
              <a:rPr lang="ru-RU" dirty="0" smtClean="0"/>
              <a:t>(</a:t>
            </a:r>
            <a:r>
              <a:rPr lang="en-US" dirty="0" smtClean="0"/>
              <a:t>I0</a:t>
            </a:r>
            <a:r>
              <a:rPr lang="en-US" dirty="0" smtClean="0"/>
              <a:t>) </a:t>
            </a:r>
            <a:r>
              <a:rPr lang="ru-RU" dirty="0" err="1" smtClean="0"/>
              <a:t>жарық </a:t>
            </a:r>
            <a:r>
              <a:rPr lang="ru-RU" dirty="0" err="1" smtClean="0"/>
              <a:t>толқындары </a:t>
            </a:r>
            <a:r>
              <a:rPr lang="ru-RU" dirty="0" err="1" smtClean="0"/>
              <a:t>қарқындылығының қатынасына тең физикалық </a:t>
            </a:r>
            <a:r>
              <a:rPr lang="ru-RU" dirty="0" smtClean="0"/>
              <a:t>шаманы</a:t>
            </a:r>
            <a:r>
              <a:rPr lang="ru-RU" b="1" dirty="0" smtClean="0"/>
              <a:t> </a:t>
            </a:r>
            <a:r>
              <a:rPr lang="ru-RU" b="1" dirty="0" err="1" smtClean="0"/>
              <a:t>жарықтың шағылысу коэффициенті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 </a:t>
            </a:r>
            <a:r>
              <a:rPr lang="ru-RU" dirty="0" err="1" smtClean="0"/>
              <a:t>Шағылысу </a:t>
            </a:r>
            <a:r>
              <a:rPr lang="ru-RU" dirty="0" err="1" smtClean="0"/>
              <a:t>коэффициентін</a:t>
            </a:r>
            <a:r>
              <a:rPr lang="ru-RU" dirty="0" smtClean="0"/>
              <a:t>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kk-KZ" dirty="0" smtClean="0"/>
              <a:t> әрпімен белгілейді.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229600" cy="4389120"/>
          </a:xfrm>
        </p:spPr>
        <p:txBody>
          <a:bodyPr/>
          <a:lstStyle/>
          <a:p>
            <a:r>
              <a:rPr lang="ru-RU" dirty="0" err="1" smtClean="0"/>
              <a:t>Шағылысу коэффициенті</a:t>
            </a:r>
            <a:r>
              <a:rPr lang="ru-RU" dirty="0" smtClean="0"/>
              <a:t> </a:t>
            </a:r>
            <a:r>
              <a:rPr lang="ru-RU" b="1" dirty="0" err="1" smtClean="0"/>
              <a:t>жұтылу, </a:t>
            </a:r>
            <a:r>
              <a:rPr lang="ru-RU" b="1" dirty="0" err="1" smtClean="0"/>
              <a:t>өткізу </a:t>
            </a:r>
            <a:r>
              <a:rPr lang="ru-RU" dirty="0" err="1" smtClean="0"/>
              <a:t>және </a:t>
            </a:r>
            <a:r>
              <a:rPr lang="ru-RU" b="1" dirty="0" err="1" smtClean="0"/>
              <a:t>шашырау</a:t>
            </a:r>
            <a:r>
              <a:rPr lang="ru-RU" dirty="0" smtClean="0"/>
              <a:t> </a:t>
            </a:r>
            <a:r>
              <a:rPr lang="ru-RU" dirty="0" err="1" smtClean="0"/>
              <a:t>коэффициенттерінің қосындысы бірлікке</a:t>
            </a:r>
            <a:r>
              <a:rPr lang="ru-RU" dirty="0" smtClean="0"/>
              <a:t> </a:t>
            </a:r>
            <a:r>
              <a:rPr lang="ru-RU" dirty="0" err="1" smtClean="0"/>
              <a:t>тең.</a:t>
            </a:r>
            <a:r>
              <a:rPr lang="ru-RU" dirty="0" smtClean="0"/>
              <a:t> </a:t>
            </a:r>
            <a:r>
              <a:rPr lang="ru-RU" dirty="0" err="1" smtClean="0"/>
              <a:t>Бұл мәлімдеме энергияны</a:t>
            </a:r>
            <a:r>
              <a:rPr lang="ru-RU" dirty="0" smtClean="0"/>
              <a:t> </a:t>
            </a:r>
            <a:r>
              <a:rPr lang="ru-RU" dirty="0" err="1" smtClean="0"/>
              <a:t>сақтау заңынан туындайды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Тақырып бойынша сұрақтар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kk-KZ" dirty="0" smtClean="0"/>
              <a:t>1. Көру </a:t>
            </a:r>
            <a:r>
              <a:rPr lang="kk-KZ" dirty="0" smtClean="0"/>
              <a:t>жұмысының разряды дегеніміз не, мақсаты?</a:t>
            </a:r>
            <a:endParaRPr lang="ru-RU" dirty="0" smtClean="0"/>
          </a:p>
          <a:p>
            <a:pPr lvl="0">
              <a:buNone/>
            </a:pPr>
            <a:r>
              <a:rPr lang="kk-KZ" dirty="0" smtClean="0"/>
              <a:t>2. Жалпы </a:t>
            </a:r>
            <a:r>
              <a:rPr lang="kk-KZ" dirty="0" smtClean="0"/>
              <a:t>жарықтандыру дегеніміз не?</a:t>
            </a:r>
            <a:endParaRPr lang="ru-RU" dirty="0" smtClean="0"/>
          </a:p>
          <a:p>
            <a:pPr lvl="0">
              <a:buNone/>
            </a:pPr>
            <a:r>
              <a:rPr lang="kk-KZ" dirty="0" smtClean="0"/>
              <a:t>3. Аралас </a:t>
            </a:r>
            <a:r>
              <a:rPr lang="kk-KZ" dirty="0" smtClean="0"/>
              <a:t>жарықтандыру дегеніміз не?</a:t>
            </a:r>
            <a:endParaRPr lang="ru-RU" dirty="0" smtClean="0"/>
          </a:p>
          <a:p>
            <a:pPr lvl="0">
              <a:buNone/>
            </a:pPr>
            <a:r>
              <a:rPr lang="kk-KZ" dirty="0" smtClean="0"/>
              <a:t>4. Енді </a:t>
            </a:r>
            <a:r>
              <a:rPr lang="kk-KZ" dirty="0" smtClean="0"/>
              <a:t>көру жұмысының разрядын қалай анықтауға болады?</a:t>
            </a:r>
            <a:endParaRPr lang="ru-RU" dirty="0" smtClean="0"/>
          </a:p>
          <a:p>
            <a:pPr lvl="0">
              <a:buNone/>
            </a:pPr>
            <a:r>
              <a:rPr lang="kk-KZ" dirty="0" smtClean="0"/>
              <a:t>5. Жарықтың </a:t>
            </a:r>
            <a:r>
              <a:rPr lang="kk-KZ" dirty="0" smtClean="0"/>
              <a:t>шағылысу коэффициенті дегеніміз не</a:t>
            </a:r>
            <a:r>
              <a:rPr lang="kk-KZ" dirty="0" smtClean="0"/>
              <a:t>?</a:t>
            </a:r>
          </a:p>
          <a:p>
            <a:pPr lvl="0">
              <a:buNone/>
            </a:pPr>
            <a:endParaRPr lang="kk-KZ" dirty="0" smtClean="0"/>
          </a:p>
          <a:p>
            <a:pPr lvl="0">
              <a:buNone/>
            </a:pPr>
            <a:endParaRPr lang="kk-KZ" dirty="0" smtClean="0"/>
          </a:p>
          <a:p>
            <a:pPr lvl="0">
              <a:buNone/>
            </a:pPr>
            <a:r>
              <a:rPr lang="kk-KZ" dirty="0" smtClean="0">
                <a:solidFill>
                  <a:srgbClr val="FF0000"/>
                </a:solidFill>
              </a:rPr>
              <a:t>Сұрақтарға жазбаша түрде жауап беріңіз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359</TotalTime>
  <Words>736</Words>
  <Application>Microsoft Office PowerPoint</Application>
  <PresentationFormat>Экран (4:3)</PresentationFormat>
  <Paragraphs>184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Пайдалану коэффициенті әдісімен жасанды жарықтандыруды есептеу</vt:lpstr>
      <vt:lpstr>Бастапқы деректер 1,2 кестелерде келтірілген.</vt:lpstr>
      <vt:lpstr>Слайд 3</vt:lpstr>
      <vt:lpstr>Слайд 4</vt:lpstr>
      <vt:lpstr>Көру жұмысының разряды </vt:lpstr>
      <vt:lpstr>Слайд 6</vt:lpstr>
      <vt:lpstr>Слайд 7</vt:lpstr>
      <vt:lpstr>Слайд 8</vt:lpstr>
      <vt:lpstr>Аралас жарықтандыру жүйесі.</vt:lpstr>
      <vt:lpstr>Слайд 10</vt:lpstr>
      <vt:lpstr>Слайд 11</vt:lpstr>
      <vt:lpstr>Слайд 12</vt:lpstr>
      <vt:lpstr>Слайд 13</vt:lpstr>
      <vt:lpstr>Слайд 14</vt:lpstr>
      <vt:lpstr>Жарықтың шағылысу коэффициенті</vt:lpstr>
      <vt:lpstr>Слайд 16</vt:lpstr>
      <vt:lpstr>Тақырып бойынша сұрақтар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Пайдалану коэффициенті әдісімен жасанды жарықтандыруды есептеу</dc:title>
  <dc:creator>Azamat</dc:creator>
  <cp:lastModifiedBy>Azamat</cp:lastModifiedBy>
  <cp:revision>30</cp:revision>
  <dcterms:created xsi:type="dcterms:W3CDTF">2020-08-21T10:39:50Z</dcterms:created>
  <dcterms:modified xsi:type="dcterms:W3CDTF">2020-08-21T17:55:52Z</dcterms:modified>
</cp:coreProperties>
</file>